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93" r:id="rId9"/>
    <p:sldId id="294" r:id="rId10"/>
    <p:sldId id="265" r:id="rId11"/>
    <p:sldId id="266" r:id="rId12"/>
    <p:sldId id="292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91" r:id="rId30"/>
    <p:sldId id="285" r:id="rId31"/>
    <p:sldId id="286" r:id="rId32"/>
    <p:sldId id="288" r:id="rId33"/>
    <p:sldId id="287" r:id="rId34"/>
    <p:sldId id="289" r:id="rId35"/>
    <p:sldId id="290" r:id="rId3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0D9"/>
    <a:srgbClr val="B5D2EC"/>
    <a:srgbClr val="2A6F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88" autoAdjust="0"/>
    <p:restoredTop sz="91235" autoAdjust="0"/>
  </p:normalViewPr>
  <p:slideViewPr>
    <p:cSldViewPr snapToGrid="0">
      <p:cViewPr varScale="1">
        <p:scale>
          <a:sx n="50" d="100"/>
          <a:sy n="50" d="100"/>
        </p:scale>
        <p:origin x="154" y="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983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FE14A2-0400-D040-B482-48796898444E}" type="datetimeFigureOut">
              <a:rPr kumimoji="1" lang="ko-KR" altLang="en-US" smtClean="0"/>
              <a:t>2020-02-26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F7986F-BA7D-844F-9FFA-41AED4446D9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9469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7986F-BA7D-844F-9FFA-41AED4446D9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844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7986F-BA7D-844F-9FFA-41AED4446D9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64799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7986F-BA7D-844F-9FFA-41AED4446D9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3105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7986F-BA7D-844F-9FFA-41AED4446D92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2525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F7986F-BA7D-844F-9FFA-41AED4446D92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2586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7986F-BA7D-844F-9FFA-41AED4446D92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2548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87D5-0C89-451A-BFAF-1668DF34708F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364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87D5-0C89-451A-BFAF-1668DF34708F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142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87D5-0C89-451A-BFAF-1668DF34708F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506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87D5-0C89-451A-BFAF-1668DF34708F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314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87D5-0C89-451A-BFAF-1668DF34708F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000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87D5-0C89-451A-BFAF-1668DF34708F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502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87D5-0C89-451A-BFAF-1668DF34708F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212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87D5-0C89-451A-BFAF-1668DF34708F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630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87D5-0C89-451A-BFAF-1668DF34708F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489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87D5-0C89-451A-BFAF-1668DF34708F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256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87D5-0C89-451A-BFAF-1668DF34708F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961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487D5-0C89-451A-BFAF-1668DF34708F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 flipH="1">
            <a:off x="628650" y="1484314"/>
            <a:ext cx="8021864" cy="1"/>
          </a:xfrm>
          <a:prstGeom prst="line">
            <a:avLst/>
          </a:prstGeom>
          <a:ln w="28575">
            <a:solidFill>
              <a:srgbClr val="2A6F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836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m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2395848"/>
            <a:ext cx="9144000" cy="1900238"/>
          </a:xfrm>
          <a:prstGeom prst="rect">
            <a:avLst/>
          </a:prstGeom>
          <a:solidFill>
            <a:srgbClr val="2A6F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06896" y="2689665"/>
            <a:ext cx="5238695" cy="1367882"/>
          </a:xfrm>
        </p:spPr>
        <p:txBody>
          <a:bodyPr anchor="ctr">
            <a:noAutofit/>
          </a:bodyPr>
          <a:lstStyle/>
          <a:p>
            <a:pPr algn="r"/>
            <a:r>
              <a:rPr lang="ko-KR" altLang="en-US" sz="4400" b="1" dirty="0" err="1">
                <a:solidFill>
                  <a:schemeClr val="bg1"/>
                </a:solidFill>
              </a:rPr>
              <a:t>파이썬</a:t>
            </a:r>
            <a:r>
              <a:rPr lang="ko-KR" altLang="en-US" sz="4400" b="1" dirty="0">
                <a:solidFill>
                  <a:schemeClr val="bg1"/>
                </a:solidFill>
              </a:rPr>
              <a:t> 설치</a:t>
            </a:r>
            <a:r>
              <a:rPr lang="en-US" altLang="ko-KR" sz="4400" b="1" dirty="0">
                <a:solidFill>
                  <a:schemeClr val="bg1"/>
                </a:solidFill>
              </a:rPr>
              <a:t/>
            </a:r>
            <a:br>
              <a:rPr lang="en-US" altLang="ko-KR" sz="4400" b="1" dirty="0">
                <a:solidFill>
                  <a:schemeClr val="bg1"/>
                </a:solidFill>
              </a:rPr>
            </a:br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  <a:r>
              <a:rPr lang="ko-KR" altLang="en-US" sz="2400" b="1" dirty="0">
                <a:solidFill>
                  <a:schemeClr val="bg1"/>
                </a:solidFill>
              </a:rPr>
              <a:t>주차</a:t>
            </a:r>
            <a:r>
              <a:rPr lang="en-US" altLang="ko-KR" sz="2400" b="1" dirty="0">
                <a:solidFill>
                  <a:schemeClr val="bg1"/>
                </a:solidFill>
              </a:rPr>
              <a:t>_02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963092" y="2689665"/>
            <a:ext cx="2818130" cy="1367882"/>
          </a:xfrm>
        </p:spPr>
        <p:txBody>
          <a:bodyPr anchor="b">
            <a:norm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한 동 대 학 교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김경미 교수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6962361"/>
            <a:ext cx="621196" cy="658416"/>
          </a:xfrm>
          <a:prstGeom prst="rect">
            <a:avLst/>
          </a:prstGeom>
          <a:solidFill>
            <a:srgbClr val="2A6F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cxnSp>
        <p:nvCxnSpPr>
          <p:cNvPr id="8" name="직선 연결선 7"/>
          <p:cNvCxnSpPr/>
          <p:nvPr/>
        </p:nvCxnSpPr>
        <p:spPr>
          <a:xfrm>
            <a:off x="5745590" y="2689665"/>
            <a:ext cx="0" cy="13678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670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Windows, </a:t>
            </a:r>
            <a:r>
              <a:rPr lang="ko-KR" altLang="en-US"/>
              <a:t>설치 과정</a:t>
            </a:r>
            <a:r>
              <a:rPr lang="en-US" altLang="ko-KR"/>
              <a:t> (6/7)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568694A-6069-004D-8847-DB57D8819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원하는 위치 선택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C761B04-3D8D-E64C-AFDE-899E54FB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027" y="1839290"/>
            <a:ext cx="4414239" cy="4472609"/>
          </a:xfrm>
          <a:prstGeom prst="rect">
            <a:avLst/>
          </a:prstGeom>
        </p:spPr>
      </p:pic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6B08522-56F3-914A-857C-D89A7329C693}"/>
              </a:ext>
            </a:extLst>
          </p:cNvPr>
          <p:cNvSpPr/>
          <p:nvPr/>
        </p:nvSpPr>
        <p:spPr>
          <a:xfrm>
            <a:off x="6164929" y="5867919"/>
            <a:ext cx="924984" cy="3090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806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Windows, </a:t>
            </a:r>
            <a:r>
              <a:rPr lang="ko-KR" altLang="en-US"/>
              <a:t>설치 과정</a:t>
            </a:r>
            <a:r>
              <a:rPr lang="en-US" altLang="ko-KR"/>
              <a:t> (7/7)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F310ED0-93F9-A747-A985-3CE696FE3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53" y="1690689"/>
            <a:ext cx="4438749" cy="2758366"/>
          </a:xfrm>
          <a:prstGeom prst="rect">
            <a:avLst/>
          </a:prstGeom>
        </p:spPr>
      </p:pic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4536CDA-B2A0-5F42-B981-AA473DA597CB}"/>
              </a:ext>
            </a:extLst>
          </p:cNvPr>
          <p:cNvSpPr/>
          <p:nvPr/>
        </p:nvSpPr>
        <p:spPr>
          <a:xfrm>
            <a:off x="3449883" y="4123696"/>
            <a:ext cx="561376" cy="25100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1FF7E3-45AC-5045-AEAE-A74B7CB08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156" y="3056804"/>
            <a:ext cx="4880919" cy="301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13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A860E3-9474-294B-BF8B-F5B384174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416" y="2547431"/>
            <a:ext cx="5227773" cy="36502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Mac</a:t>
            </a:r>
            <a:r>
              <a:rPr lang="ko-KR" altLang="en-US" dirty="0"/>
              <a:t> </a:t>
            </a:r>
            <a:r>
              <a:rPr lang="en-US" altLang="ko-KR" dirty="0"/>
              <a:t>OS, </a:t>
            </a:r>
            <a:r>
              <a:rPr lang="ko-KR" altLang="en-US" dirty="0"/>
              <a:t>설치 과정</a:t>
            </a:r>
            <a:r>
              <a:rPr lang="en-US" altLang="ko-KR" dirty="0"/>
              <a:t> (1/7)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571998" y="4372579"/>
            <a:ext cx="1616929" cy="4678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꺾인 연결선 5"/>
          <p:cNvCxnSpPr>
            <a:cxnSpLocks/>
            <a:stCxn id="7" idx="2"/>
            <a:endCxn id="5" idx="1"/>
          </p:cNvCxnSpPr>
          <p:nvPr/>
        </p:nvCxnSpPr>
        <p:spPr>
          <a:xfrm rot="16200000" flipH="1">
            <a:off x="3034709" y="3069198"/>
            <a:ext cx="732501" cy="234207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70156" y="3227656"/>
            <a:ext cx="2519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클릭하면 자동으로 </a:t>
            </a:r>
            <a:r>
              <a:rPr lang="en-US" altLang="ko-KR" dirty="0"/>
              <a:t>OS</a:t>
            </a:r>
            <a:r>
              <a:rPr lang="ko-KR" altLang="en-US" dirty="0"/>
              <a:t>에 맞추어서 설치가 됨</a:t>
            </a:r>
          </a:p>
        </p:txBody>
      </p:sp>
    </p:spTree>
    <p:extLst>
      <p:ext uri="{BB962C8B-B14F-4D97-AF65-F5344CB8AC3E}">
        <p14:creationId xmlns:p14="http://schemas.microsoft.com/office/powerpoint/2010/main" val="974598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357B1B-3AAB-E248-BF25-D929EC4A8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470" y="3403343"/>
            <a:ext cx="4277268" cy="30188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CF2FA9E-D66A-F64C-B10F-B2CC18670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03" y="1690689"/>
            <a:ext cx="4277267" cy="301884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Mac</a:t>
            </a:r>
            <a:r>
              <a:rPr lang="ko-KR" altLang="en-US"/>
              <a:t> </a:t>
            </a:r>
            <a:r>
              <a:rPr lang="en-US" altLang="ko-KR"/>
              <a:t>OS, </a:t>
            </a:r>
            <a:r>
              <a:rPr lang="ko-KR" altLang="en-US"/>
              <a:t>설치 과정</a:t>
            </a:r>
            <a:r>
              <a:rPr lang="en-US" altLang="ko-KR"/>
              <a:t> (3/7)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4076275" y="4404201"/>
            <a:ext cx="618209" cy="28302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8330874" y="6117619"/>
            <a:ext cx="618209" cy="28302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04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506" y="3016252"/>
            <a:ext cx="5008656" cy="354779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690689"/>
            <a:ext cx="4442759" cy="315064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Mac</a:t>
            </a:r>
            <a:r>
              <a:rPr lang="ko-KR" altLang="en-US"/>
              <a:t> </a:t>
            </a:r>
            <a:r>
              <a:rPr lang="en-US" altLang="ko-KR"/>
              <a:t>OS, </a:t>
            </a:r>
            <a:r>
              <a:rPr lang="ko-KR" altLang="en-US"/>
              <a:t>설치 과정</a:t>
            </a:r>
            <a:r>
              <a:rPr lang="en-US" altLang="ko-KR"/>
              <a:t> (4/7)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4453200" y="4473811"/>
            <a:ext cx="618209" cy="3241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7521056" y="4332296"/>
            <a:ext cx="618209" cy="28302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35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077" y="3174190"/>
            <a:ext cx="4588492" cy="32448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46" y="1690689"/>
            <a:ext cx="4187236" cy="296700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Mac</a:t>
            </a:r>
            <a:r>
              <a:rPr lang="ko-KR" altLang="en-US"/>
              <a:t> </a:t>
            </a:r>
            <a:r>
              <a:rPr lang="en-US" altLang="ko-KR"/>
              <a:t>OS, </a:t>
            </a:r>
            <a:r>
              <a:rPr lang="ko-KR" altLang="en-US"/>
              <a:t>설치 과정</a:t>
            </a:r>
            <a:r>
              <a:rPr lang="en-US" altLang="ko-KR"/>
              <a:t> (5/7)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990077" y="4291521"/>
            <a:ext cx="618209" cy="28302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906647" y="4027714"/>
            <a:ext cx="622634" cy="1331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7793691" y="6136011"/>
            <a:ext cx="721659" cy="28302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031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Mac</a:t>
            </a:r>
            <a:r>
              <a:rPr lang="ko-KR" altLang="en-US"/>
              <a:t> </a:t>
            </a:r>
            <a:r>
              <a:rPr lang="en-US" altLang="ko-KR"/>
              <a:t>OS, </a:t>
            </a:r>
            <a:r>
              <a:rPr lang="ko-KR" altLang="en-US"/>
              <a:t>설치 과정</a:t>
            </a:r>
            <a:r>
              <a:rPr lang="en-US" altLang="ko-KR"/>
              <a:t> (6/7)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628650" y="1772438"/>
            <a:ext cx="5171779" cy="3653082"/>
            <a:chOff x="1986110" y="2201173"/>
            <a:chExt cx="5171779" cy="365308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86110" y="2201173"/>
              <a:ext cx="5171779" cy="3653082"/>
            </a:xfrm>
            <a:prstGeom prst="rect">
              <a:avLst/>
            </a:prstGeom>
          </p:spPr>
        </p:pic>
        <p:sp>
          <p:nvSpPr>
            <p:cNvPr id="7" name="모서리가 둥근 직사각형 6"/>
            <p:cNvSpPr/>
            <p:nvPr/>
          </p:nvSpPr>
          <p:spPr>
            <a:xfrm>
              <a:off x="4061367" y="3359193"/>
              <a:ext cx="1371245" cy="24462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5278039" y="3817021"/>
              <a:ext cx="987501" cy="210693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162097" y="3153102"/>
              <a:ext cx="651641" cy="126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770" y="3598979"/>
            <a:ext cx="4010279" cy="284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41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Mac</a:t>
            </a:r>
            <a:r>
              <a:rPr lang="ko-KR" altLang="en-US"/>
              <a:t> </a:t>
            </a:r>
            <a:r>
              <a:rPr lang="en-US" altLang="ko-KR"/>
              <a:t>OS, </a:t>
            </a:r>
            <a:r>
              <a:rPr lang="ko-KR" altLang="en-US"/>
              <a:t>설치 과정</a:t>
            </a:r>
            <a:r>
              <a:rPr lang="en-US" altLang="ko-KR"/>
              <a:t> (7/7)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628650" y="197379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실행 경로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Finder </a:t>
            </a:r>
            <a:r>
              <a:rPr lang="mr-IN" altLang="ko-KR" dirty="0"/>
              <a:t>–</a:t>
            </a:r>
            <a:r>
              <a:rPr lang="en-US" altLang="ko-KR" dirty="0"/>
              <a:t> </a:t>
            </a:r>
            <a:r>
              <a:rPr lang="ko-KR" altLang="en-US" dirty="0"/>
              <a:t>응용프로그램 </a:t>
            </a:r>
            <a:r>
              <a:rPr lang="mr-IN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Python 3.7 </a:t>
            </a:r>
            <a:r>
              <a:rPr lang="mr-IN" altLang="ko-KR" dirty="0"/>
              <a:t>–</a:t>
            </a:r>
            <a:r>
              <a:rPr lang="en-US" altLang="ko-KR" dirty="0"/>
              <a:t> IDLE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4C3BA6-CD08-B143-820E-23B92CB95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2963591"/>
            <a:ext cx="69977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951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58DAEA9-3B40-8445-89C8-712F60441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176" y="1584254"/>
            <a:ext cx="3041548" cy="514198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Windows, </a:t>
            </a:r>
            <a:r>
              <a:rPr lang="ko-KR" altLang="en-US"/>
              <a:t>실행해 보기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617932" y="6441161"/>
            <a:ext cx="355133" cy="23617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781640" y="5957337"/>
            <a:ext cx="360000" cy="7200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4442839" y="2266820"/>
            <a:ext cx="2379790" cy="39431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781640" y="1946688"/>
            <a:ext cx="360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en-US" altLang="ko-K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81159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실행해 보기</a:t>
            </a:r>
            <a:r>
              <a:rPr lang="en-US" altLang="ko-KR"/>
              <a:t>, IDLE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A6391B-0C6B-8748-8CDB-B0E9D3F69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7AE222-6DE3-C144-947A-0F38B86FC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628" y="1779063"/>
            <a:ext cx="5118250" cy="471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63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r>
              <a:rPr lang="en-US" altLang="ko-KR" dirty="0"/>
              <a:t>IDLE</a:t>
            </a:r>
            <a:r>
              <a:rPr lang="ko-KR" altLang="en-US" dirty="0"/>
              <a:t>를 설치해보기</a:t>
            </a:r>
            <a:endParaRPr lang="en-US" altLang="ko-KR" dirty="0"/>
          </a:p>
          <a:p>
            <a:r>
              <a:rPr lang="ko-KR" altLang="en-US" dirty="0"/>
              <a:t>설치 후 처음으로 코딩해보기</a:t>
            </a:r>
          </a:p>
        </p:txBody>
      </p:sp>
    </p:spTree>
    <p:extLst>
      <p:ext uri="{BB962C8B-B14F-4D97-AF65-F5344CB8AC3E}">
        <p14:creationId xmlns:p14="http://schemas.microsoft.com/office/powerpoint/2010/main" val="738208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IDLE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Integrated </a:t>
            </a:r>
            <a:r>
              <a:rPr lang="en-US" altLang="ko-KR" dirty="0" err="1"/>
              <a:t>DeveLopment</a:t>
            </a:r>
            <a:r>
              <a:rPr lang="en-US" altLang="ko-KR" dirty="0"/>
              <a:t>  Environment for Python</a:t>
            </a:r>
          </a:p>
          <a:p>
            <a:endParaRPr lang="en-US" altLang="ko-KR" dirty="0"/>
          </a:p>
          <a:p>
            <a:r>
              <a:rPr lang="en-US" altLang="ko-KR" dirty="0"/>
              <a:t>the Python IDE built with the </a:t>
            </a:r>
            <a:r>
              <a:rPr lang="en-US" altLang="ko-KR" dirty="0" err="1"/>
              <a:t>Tkinter</a:t>
            </a:r>
            <a:r>
              <a:rPr lang="en-US" altLang="ko-KR" dirty="0"/>
              <a:t> GUI toolkit</a:t>
            </a:r>
          </a:p>
          <a:p>
            <a:pPr lvl="1"/>
            <a:r>
              <a:rPr lang="ko-KR" altLang="en-US" dirty="0" err="1"/>
              <a:t>파이썬으로</a:t>
            </a:r>
            <a:r>
              <a:rPr lang="ko-KR" altLang="en-US" dirty="0"/>
              <a:t> 만들어졌으며</a:t>
            </a:r>
            <a:r>
              <a:rPr lang="en-US" altLang="ko-KR" dirty="0"/>
              <a:t>, </a:t>
            </a:r>
            <a:r>
              <a:rPr lang="en-US" altLang="ko-KR" dirty="0" err="1"/>
              <a:t>Tkinter</a:t>
            </a:r>
            <a:r>
              <a:rPr lang="en-US" altLang="ko-KR" dirty="0"/>
              <a:t> GUI </a:t>
            </a:r>
            <a:r>
              <a:rPr lang="ko-KR" altLang="en-US" dirty="0"/>
              <a:t>지원</a:t>
            </a:r>
            <a:endParaRPr lang="en-US" altLang="ko-KR" dirty="0"/>
          </a:p>
          <a:p>
            <a:pPr lvl="1"/>
            <a:r>
              <a:rPr lang="ko-KR" altLang="en-US" dirty="0"/>
              <a:t>윈도우와 유닉스에서 사용 가능</a:t>
            </a:r>
            <a:endParaRPr lang="en-US" altLang="ko-KR" dirty="0"/>
          </a:p>
          <a:p>
            <a:pPr lvl="1"/>
            <a:r>
              <a:rPr lang="ko-KR" altLang="en-US" dirty="0"/>
              <a:t>여러 개의 작업 가능하고</a:t>
            </a:r>
            <a:r>
              <a:rPr lang="en-US" altLang="ko-KR" dirty="0"/>
              <a:t>, </a:t>
            </a:r>
            <a:r>
              <a:rPr lang="ko-KR" altLang="en-US" dirty="0"/>
              <a:t>입력 취소 기능 제공</a:t>
            </a:r>
            <a:endParaRPr lang="en-US" altLang="ko-KR" dirty="0"/>
          </a:p>
          <a:p>
            <a:pPr lvl="1"/>
            <a:r>
              <a:rPr lang="ko-KR" altLang="en-US" dirty="0"/>
              <a:t>간단한 디버깅 기능 제공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6673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IDLE</a:t>
            </a:r>
            <a:r>
              <a:rPr lang="ko-KR" altLang="en-US"/>
              <a:t>실행 </a:t>
            </a:r>
            <a:r>
              <a:rPr lang="en-US" altLang="ko-KR"/>
              <a:t>– </a:t>
            </a:r>
            <a:r>
              <a:rPr lang="ko-KR" altLang="en-US"/>
              <a:t>상호작용 방식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파이썬 인터프리터 사용</a:t>
            </a:r>
            <a:endParaRPr lang="en-US" altLang="ko-KR"/>
          </a:p>
          <a:p>
            <a:pPr lvl="1"/>
            <a:r>
              <a:rPr lang="en-US" altLang="ko-KR"/>
              <a:t>interactive mode </a:t>
            </a:r>
          </a:p>
          <a:p>
            <a:pPr lvl="2"/>
            <a:r>
              <a:rPr lang="en-US" altLang="ko-KR"/>
              <a:t>&gt;&gt;&gt; 1 + 1</a:t>
            </a:r>
          </a:p>
          <a:p>
            <a:pPr lvl="2"/>
            <a:r>
              <a:rPr lang="en-US" altLang="ko-KR"/>
              <a:t>2</a:t>
            </a:r>
          </a:p>
          <a:p>
            <a:pPr lvl="2"/>
            <a:r>
              <a:rPr lang="en-US" altLang="ko-KR"/>
              <a:t>&gt;&gt;&gt; print(“Hello World!”)</a:t>
            </a:r>
          </a:p>
          <a:p>
            <a:pPr lvl="2"/>
            <a:r>
              <a:rPr lang="en-US" altLang="ko-KR"/>
              <a:t>Hello World! </a:t>
            </a:r>
            <a:endParaRPr lang="en-US" altLang="ko-KR" dirty="0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628650" y="1484314"/>
            <a:ext cx="8021864" cy="1"/>
          </a:xfrm>
          <a:prstGeom prst="line">
            <a:avLst/>
          </a:prstGeom>
          <a:ln w="28575">
            <a:solidFill>
              <a:srgbClr val="2A6F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040D11A4-0936-124F-9EF3-936533C98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66" y="4080601"/>
            <a:ext cx="6497341" cy="268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29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IDLE</a:t>
            </a:r>
            <a:r>
              <a:rPr lang="ko-KR" altLang="en-US"/>
              <a:t>실행 </a:t>
            </a:r>
            <a:r>
              <a:rPr lang="en-US" altLang="ko-KR"/>
              <a:t>– </a:t>
            </a:r>
            <a:r>
              <a:rPr lang="ko-KR" altLang="en-US"/>
              <a:t>스크립트 방식</a:t>
            </a:r>
            <a:r>
              <a:rPr lang="en-US" altLang="ko-KR"/>
              <a:t>(1/3)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스크립트는 </a:t>
            </a:r>
            <a:r>
              <a:rPr lang="en-US" altLang="ko-KR" dirty="0"/>
              <a:t>.</a:t>
            </a:r>
            <a:r>
              <a:rPr lang="en-US" altLang="ko-KR" dirty="0" err="1"/>
              <a:t>py</a:t>
            </a:r>
            <a:r>
              <a:rPr lang="ko-KR" altLang="en-US" dirty="0"/>
              <a:t>로 끝나는 파일로 저장</a:t>
            </a:r>
            <a:endParaRPr lang="en-US" altLang="ko-KR" dirty="0"/>
          </a:p>
          <a:p>
            <a:r>
              <a:rPr lang="en-US" altLang="ko-KR" dirty="0"/>
              <a:t>“File”</a:t>
            </a:r>
            <a:r>
              <a:rPr lang="ko-KR" altLang="en-US" dirty="0"/>
              <a:t>을 클릭 후</a:t>
            </a:r>
            <a:r>
              <a:rPr lang="en-US" altLang="ko-KR" dirty="0"/>
              <a:t> – “New file” </a:t>
            </a:r>
            <a:r>
              <a:rPr lang="ko-KR" altLang="en-US" dirty="0"/>
              <a:t>클릭</a:t>
            </a:r>
            <a:endParaRPr lang="en-US" altLang="ko-KR" dirty="0"/>
          </a:p>
          <a:p>
            <a:r>
              <a:rPr lang="ko-KR" altLang="en-US" dirty="0"/>
              <a:t>키보드로 입력</a:t>
            </a:r>
            <a:endParaRPr lang="en-US" altLang="ko-KR" dirty="0"/>
          </a:p>
          <a:p>
            <a:pPr lvl="1"/>
            <a:r>
              <a:rPr lang="en-US" altLang="ko-KR" dirty="0"/>
              <a:t>print(1+1)</a:t>
            </a:r>
          </a:p>
          <a:p>
            <a:pPr lvl="1"/>
            <a:r>
              <a:rPr lang="en-US" altLang="ko-KR" dirty="0"/>
              <a:t>print(“Hello World!”)</a:t>
            </a:r>
          </a:p>
          <a:p>
            <a:r>
              <a:rPr lang="ko-KR" altLang="en-US" dirty="0"/>
              <a:t>저장 후 실행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C00000"/>
                </a:solidFill>
              </a:rPr>
              <a:t>F5</a:t>
            </a:r>
            <a:r>
              <a:rPr lang="en-US" altLang="ko-KR" dirty="0"/>
              <a:t>)</a:t>
            </a:r>
            <a:r>
              <a:rPr lang="ko-KR" altLang="en-US" dirty="0"/>
              <a:t>  </a:t>
            </a:r>
            <a:endParaRPr lang="en-US" altLang="ko-KR" dirty="0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628650" y="1484314"/>
            <a:ext cx="8021864" cy="1"/>
          </a:xfrm>
          <a:prstGeom prst="line">
            <a:avLst/>
          </a:prstGeom>
          <a:ln w="28575">
            <a:solidFill>
              <a:srgbClr val="2A6F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375" y="3284010"/>
            <a:ext cx="4934159" cy="3178954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639582" y="5717936"/>
            <a:ext cx="853966" cy="4013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499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IDLE</a:t>
            </a:r>
            <a:r>
              <a:rPr lang="ko-KR" altLang="en-US"/>
              <a:t>실행 </a:t>
            </a:r>
            <a:r>
              <a:rPr lang="en-US" altLang="ko-KR"/>
              <a:t>– </a:t>
            </a:r>
            <a:r>
              <a:rPr lang="ko-KR" altLang="en-US"/>
              <a:t>스크립트 방식</a:t>
            </a:r>
            <a:r>
              <a:rPr lang="en-US" altLang="ko-KR"/>
              <a:t>(2/3)</a:t>
            </a:r>
            <a:endParaRPr lang="ko-KR" altLang="en-US" dirty="0"/>
          </a:p>
        </p:txBody>
      </p:sp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876" y="1690689"/>
            <a:ext cx="5930520" cy="5001544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528065" y="6061550"/>
            <a:ext cx="874602" cy="3198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298507" y="6095417"/>
            <a:ext cx="1128437" cy="2859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615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2A6FB5"/>
                </a:solidFill>
              </a:rPr>
              <a:t>IDLE</a:t>
            </a:r>
            <a:r>
              <a:rPr lang="ko-KR" altLang="en-US" dirty="0">
                <a:solidFill>
                  <a:srgbClr val="2A6FB5"/>
                </a:solidFill>
              </a:rPr>
              <a:t>실행 </a:t>
            </a:r>
            <a:r>
              <a:rPr lang="en-US" altLang="ko-KR" dirty="0">
                <a:solidFill>
                  <a:srgbClr val="2A6FB5"/>
                </a:solidFill>
              </a:rPr>
              <a:t>– </a:t>
            </a:r>
            <a:r>
              <a:rPr lang="ko-KR" altLang="en-US" dirty="0">
                <a:solidFill>
                  <a:srgbClr val="2A6FB5"/>
                </a:solidFill>
              </a:rPr>
              <a:t>스크립트 방식</a:t>
            </a:r>
            <a:r>
              <a:rPr lang="en-US" altLang="ko-KR" dirty="0">
                <a:solidFill>
                  <a:srgbClr val="2A6FB5"/>
                </a:solidFill>
              </a:rPr>
              <a:t>(3/3)</a:t>
            </a:r>
            <a:endParaRPr lang="ko-KR" altLang="en-US" dirty="0"/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15" y="2028629"/>
            <a:ext cx="8021169" cy="2800741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561415" y="3891665"/>
            <a:ext cx="7564374" cy="7914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624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119188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solidFill>
                  <a:srgbClr val="2A6FB5"/>
                </a:solidFill>
              </a:rPr>
              <a:t>사용 예제 </a:t>
            </a:r>
            <a:r>
              <a:rPr lang="en-US" altLang="ko-KR" sz="3600" dirty="0">
                <a:solidFill>
                  <a:srgbClr val="2A6FB5"/>
                </a:solidFill>
              </a:rPr>
              <a:t>(Text)</a:t>
            </a:r>
            <a:endParaRPr lang="ko-KR" altLang="en-US" sz="3600" dirty="0">
              <a:solidFill>
                <a:srgbClr val="2A6FB5"/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628650" y="1484314"/>
            <a:ext cx="8021864" cy="1"/>
          </a:xfrm>
          <a:prstGeom prst="line">
            <a:avLst/>
          </a:prstGeom>
          <a:ln w="28575">
            <a:solidFill>
              <a:srgbClr val="2A6F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878540" y="1908789"/>
            <a:ext cx="4754616" cy="2697077"/>
          </a:xfrm>
          <a:prstGeom prst="roundRect">
            <a:avLst>
              <a:gd name="adj" fmla="val 12000"/>
            </a:avLst>
          </a:prstGeom>
          <a:noFill/>
          <a:ln w="190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 sz="1600" dirty="0"/>
          </a:p>
        </p:txBody>
      </p:sp>
      <p:sp>
        <p:nvSpPr>
          <p:cNvPr id="10" name="직사각형 9"/>
          <p:cNvSpPr/>
          <p:nvPr/>
        </p:nvSpPr>
        <p:spPr>
          <a:xfrm>
            <a:off x="942305" y="1992662"/>
            <a:ext cx="546978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milesDriven = input("Enter miles driven:")</a:t>
            </a:r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milesDriven = float(milesDriven)</a:t>
            </a:r>
          </a:p>
          <a:p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gallonsUsed = input("Enter gallons used:")</a:t>
            </a:r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gallonsUsed = float(gallonsUsed)</a:t>
            </a:r>
          </a:p>
          <a:p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mpg = milesDriven / gallonsUsed</a:t>
            </a:r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print("Miles per gallon:",mpg)</a:t>
            </a:r>
          </a:p>
        </p:txBody>
      </p:sp>
    </p:spTree>
    <p:extLst>
      <p:ext uri="{BB962C8B-B14F-4D97-AF65-F5344CB8AC3E}">
        <p14:creationId xmlns:p14="http://schemas.microsoft.com/office/powerpoint/2010/main" val="1978558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119188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solidFill>
                  <a:srgbClr val="2A6FB5"/>
                </a:solidFill>
              </a:rPr>
              <a:t>사용 예제 </a:t>
            </a:r>
            <a:r>
              <a:rPr lang="en-US" altLang="ko-KR" sz="3600" dirty="0">
                <a:solidFill>
                  <a:srgbClr val="2A6FB5"/>
                </a:solidFill>
              </a:rPr>
              <a:t>(move)</a:t>
            </a:r>
            <a:endParaRPr lang="ko-KR" altLang="en-US" sz="3600" dirty="0">
              <a:solidFill>
                <a:srgbClr val="2A6FB5"/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628650" y="1484314"/>
            <a:ext cx="8021864" cy="1"/>
          </a:xfrm>
          <a:prstGeom prst="line">
            <a:avLst/>
          </a:prstGeom>
          <a:ln w="28575">
            <a:solidFill>
              <a:srgbClr val="2A6F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801921" y="1645023"/>
            <a:ext cx="422829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from tkinter import *</a:t>
            </a: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tk = Tk()</a:t>
            </a:r>
          </a:p>
          <a:p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canvas = Canvas(tk, width=400, height=400)</a:t>
            </a: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canvas.pack()</a:t>
            </a:r>
          </a:p>
          <a:p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my_t = canvas.create_polygon(10,10,10,60,50,35,fill='pink', outline='black')</a:t>
            </a:r>
          </a:p>
          <a:p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def movetriangle(event):</a:t>
            </a: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if   event.keysym=='Up':</a:t>
            </a: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canvas.move(my_t,0,-3)</a:t>
            </a: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canvas.itemconfig(my_t, fill='pink')</a:t>
            </a: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elif event.keysym=='Down':</a:t>
            </a: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canvas.move(my_t,0,3)</a:t>
            </a: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canvas.itemconfig(my_t, fill='grey')</a:t>
            </a: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elif event.keysym=='Left':</a:t>
            </a: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canvas.move(my_t,-3, 0)</a:t>
            </a: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canvas.itemconfig(my_t, fill='lightblue')</a:t>
            </a: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else :</a:t>
            </a: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canvas.move(my_t,3,0)</a:t>
            </a: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canvas.itemconfig(my_t, fill='white')</a:t>
            </a: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</a:t>
            </a: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canvas.bind_all('&lt;KeyPress-Up&gt;', movetriangle)</a:t>
            </a: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canvas.bind_all('&lt;KeyPress-Down&gt;', movetriangle)</a:t>
            </a: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canvas.bind_all('&lt;KeyPress-Left&gt;', movetriangle)</a:t>
            </a: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canvas.bind_all('&lt;KeyPress-Right&gt;', movetriangle)</a:t>
            </a: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538689" y="1585916"/>
            <a:ext cx="4719918" cy="5272084"/>
          </a:xfrm>
          <a:prstGeom prst="roundRect">
            <a:avLst>
              <a:gd name="adj" fmla="val 12000"/>
            </a:avLst>
          </a:prstGeom>
          <a:noFill/>
          <a:ln w="190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4" name="그림 1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607" y="2744391"/>
            <a:ext cx="3341401" cy="346515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367508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119188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solidFill>
                  <a:srgbClr val="2A6FB5"/>
                </a:solidFill>
              </a:rPr>
              <a:t>사용 예제 </a:t>
            </a:r>
            <a:r>
              <a:rPr lang="en-US" altLang="ko-KR" sz="3600" dirty="0">
                <a:solidFill>
                  <a:srgbClr val="2A6FB5"/>
                </a:solidFill>
              </a:rPr>
              <a:t>(draw)</a:t>
            </a:r>
            <a:endParaRPr lang="ko-KR" altLang="en-US" sz="3600" dirty="0">
              <a:solidFill>
                <a:srgbClr val="2A6FB5"/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628650" y="1484314"/>
            <a:ext cx="8021864" cy="1"/>
          </a:xfrm>
          <a:prstGeom prst="line">
            <a:avLst/>
          </a:prstGeom>
          <a:ln w="28575">
            <a:solidFill>
              <a:srgbClr val="2A6F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628650" y="1766328"/>
            <a:ext cx="5636683" cy="4510294"/>
          </a:xfrm>
          <a:prstGeom prst="roundRect">
            <a:avLst>
              <a:gd name="adj" fmla="val 12000"/>
            </a:avLst>
          </a:prstGeom>
          <a:noFill/>
          <a:ln w="190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873751" y="1780656"/>
            <a:ext cx="5470605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turtle</a:t>
            </a:r>
          </a:p>
          <a:p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turtle.Screen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wn.bgcolor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(“light green")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turtle.Turtle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t.shape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("turtle")</a:t>
            </a:r>
          </a:p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t.color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("pink")</a:t>
            </a:r>
          </a:p>
          <a:p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t.penup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                # This is new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size = 20</a:t>
            </a:r>
          </a:p>
          <a:p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for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in range(50):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t.stamp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             # Leave an impression on the canvas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size = size + 3         # Increase the size on every iteration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t.forward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(size)      # Move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along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t.right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(24)            #  ...  and turn her</a:t>
            </a:r>
          </a:p>
          <a:p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591" y="1606774"/>
            <a:ext cx="3538923" cy="306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036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119188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solidFill>
                  <a:srgbClr val="2A6FB5"/>
                </a:solidFill>
              </a:rPr>
              <a:t>사용 예제 </a:t>
            </a:r>
            <a:r>
              <a:rPr lang="en-US" altLang="ko-KR" sz="3600" dirty="0">
                <a:solidFill>
                  <a:srgbClr val="2A6FB5"/>
                </a:solidFill>
              </a:rPr>
              <a:t>(web)</a:t>
            </a:r>
            <a:endParaRPr lang="ko-KR" altLang="en-US" sz="3600" dirty="0">
              <a:solidFill>
                <a:srgbClr val="2A6FB5"/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628650" y="1484314"/>
            <a:ext cx="8021864" cy="1"/>
          </a:xfrm>
          <a:prstGeom prst="line">
            <a:avLst/>
          </a:prstGeom>
          <a:ln w="28575">
            <a:solidFill>
              <a:srgbClr val="2A6F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597956" y="1593141"/>
            <a:ext cx="5265977" cy="5124900"/>
          </a:xfrm>
          <a:prstGeom prst="roundRect">
            <a:avLst>
              <a:gd name="adj" fmla="val 12000"/>
            </a:avLst>
          </a:prstGeom>
          <a:noFill/>
          <a:ln w="190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 sz="1100"/>
          </a:p>
        </p:txBody>
      </p:sp>
      <p:sp>
        <p:nvSpPr>
          <p:cNvPr id="7" name="TextBox 6"/>
          <p:cNvSpPr txBox="1"/>
          <p:nvPr/>
        </p:nvSpPr>
        <p:spPr>
          <a:xfrm>
            <a:off x="780869" y="1736102"/>
            <a:ext cx="4799669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000"/>
              </a:lnSpc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200" dirty="0"/>
              <a:t>from </a:t>
            </a:r>
            <a:r>
              <a:rPr lang="en-US" altLang="ko-KR" sz="1200" dirty="0" err="1"/>
              <a:t>tkinter</a:t>
            </a:r>
            <a:r>
              <a:rPr lang="en-US" altLang="ko-KR" sz="1200" dirty="0"/>
              <a:t> import *</a:t>
            </a:r>
          </a:p>
          <a:p>
            <a:pPr>
              <a:lnSpc>
                <a:spcPct val="100000"/>
              </a:lnSpc>
            </a:pPr>
            <a:endParaRPr lang="en-US" altLang="ko-KR" sz="1200" dirty="0"/>
          </a:p>
          <a:p>
            <a:pPr>
              <a:lnSpc>
                <a:spcPct val="100000"/>
              </a:lnSpc>
            </a:pPr>
            <a:r>
              <a:rPr lang="en-US" altLang="ko-KR" sz="1200" dirty="0" err="1"/>
              <a:t>def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NewFile</a:t>
            </a:r>
            <a:r>
              <a:rPr lang="en-US" altLang="ko-KR" sz="1200" dirty="0"/>
              <a:t>() :</a:t>
            </a:r>
          </a:p>
          <a:p>
            <a:pPr>
              <a:lnSpc>
                <a:spcPct val="100000"/>
              </a:lnSpc>
            </a:pPr>
            <a:r>
              <a:rPr lang="en-US" altLang="ko-KR" sz="1200" dirty="0"/>
              <a:t>    print("New File!")</a:t>
            </a:r>
          </a:p>
          <a:p>
            <a:pPr>
              <a:lnSpc>
                <a:spcPct val="100000"/>
              </a:lnSpc>
            </a:pPr>
            <a:r>
              <a:rPr lang="en-US" altLang="ko-KR" sz="1200" dirty="0" err="1"/>
              <a:t>def</a:t>
            </a:r>
            <a:r>
              <a:rPr lang="en-US" altLang="ko-KR" sz="1200" dirty="0"/>
              <a:t> </a:t>
            </a:r>
            <a:r>
              <a:rPr lang="en-US" altLang="ko-KR" sz="1200" dirty="0" err="1"/>
              <a:t>OpenFile</a:t>
            </a:r>
            <a:r>
              <a:rPr lang="en-US" altLang="ko-KR" sz="1200" dirty="0"/>
              <a:t>() :</a:t>
            </a:r>
          </a:p>
          <a:p>
            <a:pPr>
              <a:lnSpc>
                <a:spcPct val="100000"/>
              </a:lnSpc>
            </a:pPr>
            <a:r>
              <a:rPr lang="en-US" altLang="ko-KR" sz="1200" dirty="0"/>
              <a:t>    print(“Open File!”)</a:t>
            </a:r>
          </a:p>
          <a:p>
            <a:pPr>
              <a:lnSpc>
                <a:spcPct val="100000"/>
              </a:lnSpc>
            </a:pPr>
            <a:r>
              <a:rPr lang="en-US" altLang="ko-KR" sz="1200" dirty="0" err="1"/>
              <a:t>def</a:t>
            </a:r>
            <a:r>
              <a:rPr lang="en-US" altLang="ko-KR" sz="1200" dirty="0"/>
              <a:t> About() :</a:t>
            </a:r>
          </a:p>
          <a:p>
            <a:pPr>
              <a:lnSpc>
                <a:spcPct val="100000"/>
              </a:lnSpc>
            </a:pPr>
            <a:r>
              <a:rPr lang="en-US" altLang="ko-KR" sz="1200" dirty="0"/>
              <a:t>    print("This is a simple example of a menu")</a:t>
            </a:r>
          </a:p>
          <a:p>
            <a:pPr>
              <a:lnSpc>
                <a:spcPct val="100000"/>
              </a:lnSpc>
            </a:pPr>
            <a:r>
              <a:rPr lang="en-US" altLang="ko-KR" sz="1200" dirty="0"/>
              <a:t>    </a:t>
            </a:r>
          </a:p>
          <a:p>
            <a:pPr>
              <a:lnSpc>
                <a:spcPct val="100000"/>
              </a:lnSpc>
            </a:pPr>
            <a:r>
              <a:rPr lang="en-US" altLang="ko-KR" sz="1200" dirty="0"/>
              <a:t>root = </a:t>
            </a:r>
            <a:r>
              <a:rPr lang="en-US" altLang="ko-KR" sz="1200" dirty="0" err="1"/>
              <a:t>Tk</a:t>
            </a:r>
            <a:r>
              <a:rPr lang="en-US" altLang="ko-KR" sz="1200" dirty="0"/>
              <a:t>()</a:t>
            </a:r>
          </a:p>
          <a:p>
            <a:pPr>
              <a:lnSpc>
                <a:spcPct val="100000"/>
              </a:lnSpc>
            </a:pPr>
            <a:r>
              <a:rPr lang="en-US" altLang="ko-KR" sz="1200" dirty="0"/>
              <a:t>menu = Menu(root)</a:t>
            </a:r>
          </a:p>
          <a:p>
            <a:pPr>
              <a:lnSpc>
                <a:spcPct val="100000"/>
              </a:lnSpc>
            </a:pPr>
            <a:r>
              <a:rPr lang="en-US" altLang="ko-KR" sz="1200" dirty="0" err="1"/>
              <a:t>root.config</a:t>
            </a:r>
            <a:r>
              <a:rPr lang="en-US" altLang="ko-KR" sz="1200" dirty="0"/>
              <a:t>(menu=menu)</a:t>
            </a:r>
          </a:p>
          <a:p>
            <a:pPr>
              <a:lnSpc>
                <a:spcPct val="100000"/>
              </a:lnSpc>
            </a:pPr>
            <a:r>
              <a:rPr lang="en-US" altLang="ko-KR" sz="1200" dirty="0" err="1"/>
              <a:t>filemenu</a:t>
            </a:r>
            <a:r>
              <a:rPr lang="en-US" altLang="ko-KR" sz="1200" dirty="0"/>
              <a:t> = Menu(menu)</a:t>
            </a:r>
          </a:p>
          <a:p>
            <a:pPr>
              <a:lnSpc>
                <a:spcPct val="100000"/>
              </a:lnSpc>
            </a:pPr>
            <a:r>
              <a:rPr lang="en-US" altLang="ko-KR" sz="1200" dirty="0" err="1"/>
              <a:t>menu.add_cascade</a:t>
            </a:r>
            <a:r>
              <a:rPr lang="en-US" altLang="ko-KR" sz="1200" dirty="0"/>
              <a:t>(label="File", menu=</a:t>
            </a:r>
            <a:r>
              <a:rPr lang="en-US" altLang="ko-KR" sz="1200" dirty="0" err="1"/>
              <a:t>filemenu</a:t>
            </a:r>
            <a:r>
              <a:rPr lang="en-US" altLang="ko-KR" sz="1200" dirty="0"/>
              <a:t>)</a:t>
            </a:r>
          </a:p>
          <a:p>
            <a:pPr>
              <a:lnSpc>
                <a:spcPct val="100000"/>
              </a:lnSpc>
            </a:pPr>
            <a:r>
              <a:rPr lang="en-US" altLang="ko-KR" sz="1200" dirty="0" err="1"/>
              <a:t>filemenu.add_command</a:t>
            </a:r>
            <a:r>
              <a:rPr lang="en-US" altLang="ko-KR" sz="1200" dirty="0"/>
              <a:t>(label="New", command=</a:t>
            </a:r>
            <a:r>
              <a:rPr lang="en-US" altLang="ko-KR" sz="1200" dirty="0" err="1"/>
              <a:t>NewFile</a:t>
            </a:r>
            <a:r>
              <a:rPr lang="en-US" altLang="ko-KR" sz="1200" dirty="0"/>
              <a:t>)</a:t>
            </a:r>
          </a:p>
          <a:p>
            <a:pPr>
              <a:lnSpc>
                <a:spcPct val="100000"/>
              </a:lnSpc>
            </a:pPr>
            <a:r>
              <a:rPr lang="en-US" altLang="ko-KR" sz="1200" dirty="0" err="1"/>
              <a:t>filemenu.add_command</a:t>
            </a:r>
            <a:r>
              <a:rPr lang="en-US" altLang="ko-KR" sz="1200" dirty="0"/>
              <a:t>(label="Open...“, command=</a:t>
            </a:r>
            <a:r>
              <a:rPr lang="en-US" altLang="ko-KR" sz="1200" dirty="0" err="1"/>
              <a:t>OpenFile</a:t>
            </a:r>
            <a:r>
              <a:rPr lang="en-US" altLang="ko-KR" sz="1200" dirty="0"/>
              <a:t>)</a:t>
            </a:r>
          </a:p>
          <a:p>
            <a:pPr>
              <a:lnSpc>
                <a:spcPct val="100000"/>
              </a:lnSpc>
            </a:pPr>
            <a:r>
              <a:rPr lang="en-US" altLang="ko-KR" sz="1200" dirty="0" err="1"/>
              <a:t>filemenu.add_separator</a:t>
            </a:r>
            <a:r>
              <a:rPr lang="en-US" altLang="ko-KR" sz="1200" dirty="0"/>
              <a:t>()</a:t>
            </a:r>
          </a:p>
          <a:p>
            <a:pPr>
              <a:lnSpc>
                <a:spcPct val="100000"/>
              </a:lnSpc>
            </a:pPr>
            <a:r>
              <a:rPr lang="en-US" altLang="ko-KR" sz="1200" dirty="0" err="1"/>
              <a:t>filemenu.add_command</a:t>
            </a:r>
            <a:r>
              <a:rPr lang="en-US" altLang="ko-KR" sz="1200" dirty="0"/>
              <a:t>(label="Exit", command=</a:t>
            </a:r>
            <a:r>
              <a:rPr lang="en-US" altLang="ko-KR" sz="1200" dirty="0" err="1"/>
              <a:t>root.quit</a:t>
            </a:r>
            <a:r>
              <a:rPr lang="en-US" altLang="ko-KR" sz="1200" dirty="0"/>
              <a:t>)</a:t>
            </a:r>
          </a:p>
          <a:p>
            <a:pPr>
              <a:lnSpc>
                <a:spcPct val="100000"/>
              </a:lnSpc>
            </a:pPr>
            <a:endParaRPr lang="en-US" altLang="ko-KR" sz="1200" dirty="0"/>
          </a:p>
          <a:p>
            <a:pPr>
              <a:lnSpc>
                <a:spcPct val="100000"/>
              </a:lnSpc>
            </a:pPr>
            <a:r>
              <a:rPr lang="en-US" altLang="ko-KR" sz="1200" dirty="0" err="1"/>
              <a:t>helpmenu</a:t>
            </a:r>
            <a:r>
              <a:rPr lang="en-US" altLang="ko-KR" sz="1200" dirty="0"/>
              <a:t> = Menu(menu)</a:t>
            </a:r>
          </a:p>
          <a:p>
            <a:pPr>
              <a:lnSpc>
                <a:spcPct val="100000"/>
              </a:lnSpc>
            </a:pPr>
            <a:r>
              <a:rPr lang="en-US" altLang="ko-KR" sz="1200" dirty="0" err="1"/>
              <a:t>menu.add_cascade</a:t>
            </a:r>
            <a:r>
              <a:rPr lang="en-US" altLang="ko-KR" sz="1200" dirty="0"/>
              <a:t>(label="Help", menu=</a:t>
            </a:r>
            <a:r>
              <a:rPr lang="en-US" altLang="ko-KR" sz="1200" dirty="0" err="1"/>
              <a:t>helpmenu</a:t>
            </a:r>
            <a:r>
              <a:rPr lang="en-US" altLang="ko-KR" sz="1200" dirty="0"/>
              <a:t>)</a:t>
            </a:r>
          </a:p>
          <a:p>
            <a:pPr>
              <a:lnSpc>
                <a:spcPct val="100000"/>
              </a:lnSpc>
            </a:pPr>
            <a:r>
              <a:rPr lang="en-US" altLang="ko-KR" sz="1200" dirty="0" err="1"/>
              <a:t>helpmenu.add_command</a:t>
            </a:r>
            <a:r>
              <a:rPr lang="en-US" altLang="ko-KR" sz="1200" dirty="0"/>
              <a:t>(label="About...", command=About)</a:t>
            </a:r>
          </a:p>
          <a:p>
            <a:pPr>
              <a:lnSpc>
                <a:spcPct val="100000"/>
              </a:lnSpc>
            </a:pPr>
            <a:endParaRPr lang="en-US" altLang="ko-KR" sz="1200" dirty="0"/>
          </a:p>
          <a:p>
            <a:pPr>
              <a:lnSpc>
                <a:spcPct val="100000"/>
              </a:lnSpc>
            </a:pPr>
            <a:r>
              <a:rPr lang="en-US" altLang="ko-KR" sz="1200" dirty="0" err="1"/>
              <a:t>mainloop</a:t>
            </a:r>
            <a:r>
              <a:rPr lang="en-US" altLang="ko-KR" sz="1200" dirty="0"/>
              <a:t>()</a:t>
            </a:r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345" y="1736102"/>
            <a:ext cx="3258005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98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119188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solidFill>
                  <a:srgbClr val="2A6FB5"/>
                </a:solidFill>
              </a:rPr>
              <a:t>사용 예제 </a:t>
            </a:r>
            <a:r>
              <a:rPr lang="en-US" altLang="ko-KR" sz="3600" dirty="0">
                <a:solidFill>
                  <a:srgbClr val="2A6FB5"/>
                </a:solidFill>
              </a:rPr>
              <a:t>(file Input Output)</a:t>
            </a:r>
            <a:endParaRPr lang="ko-KR" altLang="en-US" sz="3600" dirty="0">
              <a:solidFill>
                <a:srgbClr val="2A6FB5"/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628650" y="1484314"/>
            <a:ext cx="8021864" cy="1"/>
          </a:xfrm>
          <a:prstGeom prst="line">
            <a:avLst/>
          </a:prstGeom>
          <a:ln w="28575">
            <a:solidFill>
              <a:srgbClr val="2A6F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내용 개체 틀 4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44" y="1855070"/>
            <a:ext cx="7612179" cy="39227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83225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Python.org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http://www.python.org</a:t>
            </a:r>
            <a:endParaRPr lang="en-US" altLang="ko-KR" dirty="0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628650" y="1484314"/>
            <a:ext cx="8021864" cy="1"/>
          </a:xfrm>
          <a:prstGeom prst="line">
            <a:avLst/>
          </a:prstGeom>
          <a:ln w="28575">
            <a:solidFill>
              <a:srgbClr val="2A6F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79" y="2358189"/>
            <a:ext cx="8149389" cy="436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1452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요약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r>
              <a:rPr lang="en-US" altLang="ko-KR" dirty="0"/>
              <a:t>IDLE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/>
              <a:t>Python.org</a:t>
            </a:r>
          </a:p>
          <a:p>
            <a:r>
              <a:rPr lang="ko-KR" altLang="en-US" dirty="0"/>
              <a:t>처음으로 사용해 보기</a:t>
            </a:r>
            <a:endParaRPr lang="en-US" altLang="ko-KR" dirty="0"/>
          </a:p>
          <a:p>
            <a:pPr lvl="1"/>
            <a:r>
              <a:rPr lang="ko-KR" altLang="en-US" dirty="0"/>
              <a:t>상호작용 모드</a:t>
            </a:r>
            <a:endParaRPr lang="en-US" altLang="ko-KR" dirty="0"/>
          </a:p>
          <a:p>
            <a:pPr lvl="1"/>
            <a:r>
              <a:rPr lang="ko-KR" altLang="en-US" dirty="0"/>
              <a:t>스크립트 모드</a:t>
            </a:r>
          </a:p>
        </p:txBody>
      </p:sp>
    </p:spTree>
    <p:extLst>
      <p:ext uri="{BB962C8B-B14F-4D97-AF65-F5344CB8AC3E}">
        <p14:creationId xmlns:p14="http://schemas.microsoft.com/office/powerpoint/2010/main" val="2798525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사지 선다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r>
              <a:rPr lang="en-US" altLang="ko-KR" dirty="0"/>
              <a:t>IDLE</a:t>
            </a:r>
            <a:r>
              <a:rPr lang="ko-KR" altLang="en-US" dirty="0"/>
              <a:t>에서 지원하는 기능이 아닌 것은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완벽한 디버깅 기능 제공</a:t>
            </a:r>
            <a:endParaRPr lang="en-US" altLang="ko-KR" dirty="0"/>
          </a:p>
          <a:p>
            <a:pPr lvl="1"/>
            <a:r>
              <a:rPr lang="en-US" altLang="ko-KR" dirty="0" err="1"/>
              <a:t>Tkinter</a:t>
            </a:r>
            <a:r>
              <a:rPr lang="en-US" altLang="ko-KR" dirty="0"/>
              <a:t> </a:t>
            </a:r>
            <a:r>
              <a:rPr lang="ko-KR" altLang="en-US" dirty="0"/>
              <a:t>지원</a:t>
            </a:r>
            <a:endParaRPr lang="en-US" altLang="ko-KR" dirty="0"/>
          </a:p>
          <a:p>
            <a:pPr lvl="1"/>
            <a:r>
              <a:rPr lang="ko-KR" altLang="en-US" dirty="0"/>
              <a:t>멀티 윈도우 지원</a:t>
            </a:r>
            <a:endParaRPr lang="en-US" altLang="ko-KR" dirty="0"/>
          </a:p>
          <a:p>
            <a:pPr lvl="1"/>
            <a:r>
              <a:rPr lang="ko-KR" altLang="en-US" dirty="0"/>
              <a:t>멀티 </a:t>
            </a:r>
            <a:r>
              <a:rPr lang="en-US" altLang="ko-KR" dirty="0"/>
              <a:t>undo </a:t>
            </a:r>
            <a:r>
              <a:rPr lang="ko-KR" altLang="en-US" dirty="0"/>
              <a:t>지원</a:t>
            </a:r>
          </a:p>
        </p:txBody>
      </p:sp>
    </p:spTree>
    <p:extLst>
      <p:ext uri="{BB962C8B-B14F-4D97-AF65-F5344CB8AC3E}">
        <p14:creationId xmlns:p14="http://schemas.microsoft.com/office/powerpoint/2010/main" val="925979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사지 선다 답안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r>
              <a:rPr lang="en-US" altLang="ko-KR" dirty="0"/>
              <a:t>IDLE</a:t>
            </a:r>
            <a:r>
              <a:rPr lang="ko-KR" altLang="en-US" dirty="0"/>
              <a:t>에서 지원하는 기능이 아닌 것은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완벽한 디버깅 기능 제공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en-US" altLang="ko-KR" dirty="0" err="1"/>
              <a:t>Tkinter</a:t>
            </a:r>
            <a:r>
              <a:rPr lang="en-US" altLang="ko-KR" dirty="0"/>
              <a:t> </a:t>
            </a:r>
            <a:r>
              <a:rPr lang="ko-KR" altLang="en-US" dirty="0"/>
              <a:t>지원</a:t>
            </a:r>
            <a:endParaRPr lang="en-US" altLang="ko-KR" dirty="0"/>
          </a:p>
          <a:p>
            <a:pPr lvl="1"/>
            <a:r>
              <a:rPr lang="ko-KR" altLang="en-US" dirty="0"/>
              <a:t>멀티 윈도우 지원</a:t>
            </a:r>
            <a:endParaRPr lang="en-US" altLang="ko-KR" dirty="0"/>
          </a:p>
          <a:p>
            <a:pPr lvl="1"/>
            <a:r>
              <a:rPr lang="ko-KR" altLang="en-US" dirty="0"/>
              <a:t>멀티 </a:t>
            </a:r>
            <a:r>
              <a:rPr lang="en-US" altLang="ko-KR" dirty="0"/>
              <a:t>undo </a:t>
            </a:r>
            <a:r>
              <a:rPr lang="ko-KR" altLang="en-US" dirty="0"/>
              <a:t>지원</a:t>
            </a:r>
          </a:p>
        </p:txBody>
      </p:sp>
    </p:spTree>
    <p:extLst>
      <p:ext uri="{BB962C8B-B14F-4D97-AF65-F5344CB8AC3E}">
        <p14:creationId xmlns:p14="http://schemas.microsoft.com/office/powerpoint/2010/main" val="37586954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사지 선다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en-US" altLang="ko-KR" dirty="0"/>
              <a:t> IDLE</a:t>
            </a:r>
            <a:r>
              <a:rPr lang="ko-KR" altLang="en-US" dirty="0"/>
              <a:t> 사용 모드 중 </a:t>
            </a:r>
            <a:r>
              <a:rPr lang="en-US" altLang="ko-KR" dirty="0"/>
              <a:t>print()</a:t>
            </a:r>
            <a:r>
              <a:rPr lang="ko-KR" altLang="en-US" dirty="0"/>
              <a:t>문을 쓰지 않고도 </a:t>
            </a:r>
            <a:r>
              <a:rPr lang="ko-KR" altLang="en-US" dirty="0" err="1"/>
              <a:t>연산식의</a:t>
            </a:r>
            <a:r>
              <a:rPr lang="ko-KR" altLang="en-US" dirty="0"/>
              <a:t> 결과가 나타나는 모드는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스크립트</a:t>
            </a:r>
            <a:r>
              <a:rPr lang="en-US" altLang="ko-KR" dirty="0"/>
              <a:t> </a:t>
            </a:r>
            <a:r>
              <a:rPr lang="ko-KR" altLang="en-US" dirty="0"/>
              <a:t>모드</a:t>
            </a:r>
            <a:endParaRPr lang="en-US" altLang="ko-KR" dirty="0"/>
          </a:p>
          <a:p>
            <a:pPr lvl="1"/>
            <a:r>
              <a:rPr lang="ko-KR" altLang="en-US" dirty="0"/>
              <a:t>상호작용 모드</a:t>
            </a:r>
            <a:endParaRPr lang="en-US" altLang="ko-KR" dirty="0"/>
          </a:p>
          <a:p>
            <a:pPr lvl="1"/>
            <a:r>
              <a:rPr lang="ko-KR" altLang="en-US" dirty="0"/>
              <a:t>쉘 지원 모드</a:t>
            </a:r>
            <a:endParaRPr lang="en-US" altLang="ko-KR" dirty="0"/>
          </a:p>
          <a:p>
            <a:pPr lvl="1"/>
            <a:r>
              <a:rPr lang="ko-KR" altLang="en-US" dirty="0"/>
              <a:t>디버깅 모드</a:t>
            </a:r>
          </a:p>
        </p:txBody>
      </p:sp>
    </p:spTree>
    <p:extLst>
      <p:ext uri="{BB962C8B-B14F-4D97-AF65-F5344CB8AC3E}">
        <p14:creationId xmlns:p14="http://schemas.microsoft.com/office/powerpoint/2010/main" val="29010892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사지 선다 답안</a:t>
            </a:r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en-US" altLang="ko-KR" dirty="0"/>
              <a:t> IDLE</a:t>
            </a:r>
            <a:r>
              <a:rPr lang="ko-KR" altLang="en-US" dirty="0"/>
              <a:t> 사용 모드 중 </a:t>
            </a:r>
            <a:r>
              <a:rPr lang="en-US" altLang="ko-KR" dirty="0"/>
              <a:t>print()</a:t>
            </a:r>
            <a:r>
              <a:rPr lang="ko-KR" altLang="en-US" dirty="0"/>
              <a:t>문을 쓰지 않고도 </a:t>
            </a:r>
            <a:r>
              <a:rPr lang="ko-KR" altLang="en-US" dirty="0" err="1"/>
              <a:t>연산식의</a:t>
            </a:r>
            <a:r>
              <a:rPr lang="ko-KR" altLang="en-US" dirty="0"/>
              <a:t> 결과가 나타나는 모드는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스크립트</a:t>
            </a:r>
            <a:r>
              <a:rPr lang="en-US" altLang="ko-KR" dirty="0"/>
              <a:t> </a:t>
            </a:r>
            <a:r>
              <a:rPr lang="ko-KR" altLang="en-US" dirty="0"/>
              <a:t>모드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상호작용 모드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쉘 지원 모드</a:t>
            </a:r>
            <a:endParaRPr lang="en-US" altLang="ko-KR" dirty="0"/>
          </a:p>
          <a:p>
            <a:pPr lvl="1"/>
            <a:r>
              <a:rPr lang="ko-KR" altLang="en-US" dirty="0"/>
              <a:t>디버깅 모드</a:t>
            </a:r>
          </a:p>
        </p:txBody>
      </p:sp>
    </p:spTree>
    <p:extLst>
      <p:ext uri="{BB962C8B-B14F-4D97-AF65-F5344CB8AC3E}">
        <p14:creationId xmlns:p14="http://schemas.microsoft.com/office/powerpoint/2010/main" val="6488731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400" b="1" dirty="0"/>
              <a:t>감사합니다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_02 </a:t>
            </a:r>
            <a:r>
              <a:rPr lang="ko-KR" altLang="en-US" dirty="0" err="1"/>
              <a:t>파이썬</a:t>
            </a:r>
            <a:r>
              <a:rPr lang="ko-KR" altLang="en-US" dirty="0"/>
              <a:t> 설치</a:t>
            </a:r>
          </a:p>
        </p:txBody>
      </p:sp>
    </p:spTree>
    <p:extLst>
      <p:ext uri="{BB962C8B-B14F-4D97-AF65-F5344CB8AC3E}">
        <p14:creationId xmlns:p14="http://schemas.microsoft.com/office/powerpoint/2010/main" val="3192344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Python.org </a:t>
            </a:r>
            <a:r>
              <a:rPr lang="ko-KR" altLang="en-US"/>
              <a:t>제공</a:t>
            </a:r>
            <a:r>
              <a:rPr lang="en-US" altLang="ko-KR"/>
              <a:t> </a:t>
            </a:r>
            <a:r>
              <a:rPr lang="ko-KR" altLang="en-US"/>
              <a:t>자료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Downloads, </a:t>
            </a:r>
            <a:r>
              <a:rPr lang="ko-KR" altLang="en-US"/>
              <a:t>설치 파일</a:t>
            </a:r>
            <a:endParaRPr lang="en-US" altLang="ko-KR"/>
          </a:p>
          <a:p>
            <a:r>
              <a:rPr lang="en-US" altLang="ko-KR"/>
              <a:t>Documentation, </a:t>
            </a:r>
            <a:r>
              <a:rPr lang="ko-KR" altLang="en-US"/>
              <a:t>튜토리얼과</a:t>
            </a:r>
            <a:r>
              <a:rPr lang="en-US" altLang="ko-KR"/>
              <a:t> reference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Community</a:t>
            </a:r>
          </a:p>
          <a:p>
            <a:pPr lvl="1"/>
            <a:r>
              <a:rPr lang="en-US" altLang="ko-KR"/>
              <a:t>FAQ,</a:t>
            </a:r>
            <a:r>
              <a:rPr lang="ko-KR" altLang="en-US"/>
              <a:t> </a:t>
            </a:r>
            <a:r>
              <a:rPr lang="en-US" altLang="ko-KR"/>
              <a:t>attend conference, email newsletter(weekly)</a:t>
            </a:r>
          </a:p>
          <a:p>
            <a:r>
              <a:rPr lang="en-US" altLang="ko-KR"/>
              <a:t>Events, </a:t>
            </a:r>
            <a:r>
              <a:rPr lang="ko-KR" altLang="en-US"/>
              <a:t>파이썬 관련 오프라인 모임 정보</a:t>
            </a:r>
            <a:endParaRPr lang="en-US" altLang="ko-KR"/>
          </a:p>
          <a:p>
            <a:endParaRPr lang="en-US" altLang="ko-KR"/>
          </a:p>
          <a:p>
            <a:endParaRPr lang="ko-KR" altLang="en-US" dirty="0"/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16" y="2874848"/>
            <a:ext cx="7408034" cy="185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18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Windows, </a:t>
            </a:r>
            <a:r>
              <a:rPr lang="ko-KR" altLang="en-US"/>
              <a:t>설치 과정</a:t>
            </a:r>
            <a:r>
              <a:rPr lang="en-US" altLang="ko-KR"/>
              <a:t>(1/7)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813511"/>
            <a:ext cx="8149389" cy="4363452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596896" y="2926080"/>
            <a:ext cx="841248" cy="5364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92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A860E3-9474-294B-BF8B-F5B384174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416" y="2547431"/>
            <a:ext cx="5227773" cy="36502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Windows, </a:t>
            </a:r>
            <a:r>
              <a:rPr lang="ko-KR" altLang="en-US"/>
              <a:t>설치 과정</a:t>
            </a:r>
            <a:r>
              <a:rPr lang="en-US" altLang="ko-KR"/>
              <a:t> (2/7)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571998" y="4372579"/>
            <a:ext cx="1616929" cy="4678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꺾인 연결선 5"/>
          <p:cNvCxnSpPr>
            <a:cxnSpLocks/>
            <a:stCxn id="7" idx="2"/>
            <a:endCxn id="5" idx="1"/>
          </p:cNvCxnSpPr>
          <p:nvPr/>
        </p:nvCxnSpPr>
        <p:spPr>
          <a:xfrm rot="16200000" flipH="1">
            <a:off x="3034709" y="3069198"/>
            <a:ext cx="732501" cy="234207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70156" y="3227656"/>
            <a:ext cx="2519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클릭하면 자동으로 </a:t>
            </a:r>
            <a:r>
              <a:rPr lang="en-US" altLang="ko-KR" dirty="0"/>
              <a:t>OS</a:t>
            </a:r>
            <a:r>
              <a:rPr lang="ko-KR" altLang="en-US" dirty="0"/>
              <a:t>에 맞추어서 설치가 됨</a:t>
            </a:r>
          </a:p>
        </p:txBody>
      </p:sp>
    </p:spTree>
    <p:extLst>
      <p:ext uri="{BB962C8B-B14F-4D97-AF65-F5344CB8AC3E}">
        <p14:creationId xmlns:p14="http://schemas.microsoft.com/office/powerpoint/2010/main" val="1726526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Windows, </a:t>
            </a:r>
            <a:r>
              <a:rPr lang="ko-KR" altLang="en-US" dirty="0"/>
              <a:t>설치 과정</a:t>
            </a:r>
            <a:r>
              <a:rPr lang="en-US" altLang="ko-KR" dirty="0"/>
              <a:t> (3/7)</a:t>
            </a:r>
            <a:endParaRPr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altLang="ko-KR" sz="2400" b="1" dirty="0">
                <a:latin typeface="+mn-ea"/>
              </a:rPr>
              <a:t>exe</a:t>
            </a:r>
            <a:r>
              <a:rPr lang="ko-KR" altLang="en-US" sz="2400" b="1" dirty="0">
                <a:latin typeface="+mn-ea"/>
              </a:rPr>
              <a:t>파일 실행 </a:t>
            </a:r>
            <a:endParaRPr lang="en-US" altLang="ko-KR" sz="2400" b="1" dirty="0">
              <a:latin typeface="+mn-ea"/>
            </a:endParaRPr>
          </a:p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355098-5865-CB48-AAD2-65BFD6EAC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814" y="2428046"/>
            <a:ext cx="5936974" cy="3748917"/>
          </a:xfrm>
          <a:prstGeom prst="rect">
            <a:avLst/>
          </a:prstGeom>
        </p:spPr>
      </p:pic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1A2AFF2A-1F53-FF48-835B-1A2B5FAE5137}"/>
              </a:ext>
            </a:extLst>
          </p:cNvPr>
          <p:cNvSpPr/>
          <p:nvPr/>
        </p:nvSpPr>
        <p:spPr>
          <a:xfrm>
            <a:off x="4359963" y="5497111"/>
            <a:ext cx="2690192" cy="4678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꺾인 연결선 5">
            <a:extLst>
              <a:ext uri="{FF2B5EF4-FFF2-40B4-BE49-F238E27FC236}">
                <a16:creationId xmlns:a16="http://schemas.microsoft.com/office/drawing/2014/main" id="{1A83298A-99FD-FF45-961F-5CEE03C8ECFE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2351780" y="3761070"/>
            <a:ext cx="1009498" cy="300686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3E5782D-3DF7-E547-94B3-4C4DDD4B00F4}"/>
              </a:ext>
            </a:extLst>
          </p:cNvPr>
          <p:cNvSpPr txBox="1"/>
          <p:nvPr/>
        </p:nvSpPr>
        <p:spPr>
          <a:xfrm>
            <a:off x="758121" y="4390422"/>
            <a:ext cx="1189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선택확인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5885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Windows, </a:t>
            </a:r>
            <a:r>
              <a:rPr lang="ko-KR" altLang="en-US" dirty="0"/>
              <a:t>설치 과정</a:t>
            </a:r>
            <a:r>
              <a:rPr lang="en-US" altLang="ko-KR" dirty="0"/>
              <a:t> (4/7)</a:t>
            </a:r>
            <a:endParaRPr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355098-5865-CB48-AAD2-65BFD6EAC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814" y="2428046"/>
            <a:ext cx="5936974" cy="3748917"/>
          </a:xfrm>
          <a:prstGeom prst="rect">
            <a:avLst/>
          </a:prstGeom>
        </p:spPr>
      </p:pic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1A2AFF2A-1F53-FF48-835B-1A2B5FAE5137}"/>
              </a:ext>
            </a:extLst>
          </p:cNvPr>
          <p:cNvSpPr/>
          <p:nvPr/>
        </p:nvSpPr>
        <p:spPr>
          <a:xfrm>
            <a:off x="4230492" y="4688729"/>
            <a:ext cx="2690192" cy="4678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꺾인 연결선 5">
            <a:extLst>
              <a:ext uri="{FF2B5EF4-FFF2-40B4-BE49-F238E27FC236}">
                <a16:creationId xmlns:a16="http://schemas.microsoft.com/office/drawing/2014/main" id="{1A83298A-99FD-FF45-961F-5CEE03C8ECFE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2095650" y="2826030"/>
            <a:ext cx="1009498" cy="326018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3E5782D-3DF7-E547-94B3-4C4DDD4B00F4}"/>
              </a:ext>
            </a:extLst>
          </p:cNvPr>
          <p:cNvSpPr txBox="1"/>
          <p:nvPr/>
        </p:nvSpPr>
        <p:spPr>
          <a:xfrm>
            <a:off x="628650" y="3582040"/>
            <a:ext cx="68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3542334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D33D093-1250-9747-8676-6B0F16716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12" y="2440117"/>
            <a:ext cx="4315139" cy="268006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Windows, </a:t>
            </a:r>
            <a:r>
              <a:rPr lang="ko-KR" altLang="en-US" dirty="0"/>
              <a:t>설치 과정</a:t>
            </a:r>
            <a:r>
              <a:rPr lang="en-US" altLang="ko-KR" dirty="0"/>
              <a:t> (5/7)</a:t>
            </a:r>
            <a:endParaRPr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 err="1"/>
              <a:t>경로지정</a:t>
            </a:r>
            <a:endParaRPr lang="ko-KR" altLang="en-US" sz="2000" dirty="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1A2AFF2A-1F53-FF48-835B-1A2B5FAE5137}"/>
              </a:ext>
            </a:extLst>
          </p:cNvPr>
          <p:cNvSpPr/>
          <p:nvPr/>
        </p:nvSpPr>
        <p:spPr>
          <a:xfrm>
            <a:off x="3462017" y="4788878"/>
            <a:ext cx="561376" cy="25100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4A851C-46F7-7F45-85AE-92EC584DA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530" y="3111243"/>
            <a:ext cx="4438749" cy="2758366"/>
          </a:xfrm>
          <a:prstGeom prst="rect">
            <a:avLst/>
          </a:prstGeom>
        </p:spPr>
      </p:pic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98A5894-1DB8-0B42-81A5-639143B9349D}"/>
              </a:ext>
            </a:extLst>
          </p:cNvPr>
          <p:cNvSpPr/>
          <p:nvPr/>
        </p:nvSpPr>
        <p:spPr>
          <a:xfrm>
            <a:off x="8192512" y="5120181"/>
            <a:ext cx="561376" cy="25100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54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4571</TotalTime>
  <Words>797</Words>
  <Application>Microsoft Office PowerPoint</Application>
  <PresentationFormat>화면 슬라이드 쇼(4:3)</PresentationFormat>
  <Paragraphs>189</Paragraphs>
  <Slides>35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1" baseType="lpstr">
      <vt:lpstr>Mangal</vt:lpstr>
      <vt:lpstr>맑은 고딕</vt:lpstr>
      <vt:lpstr>Arial</vt:lpstr>
      <vt:lpstr>Calibri</vt:lpstr>
      <vt:lpstr>Calibri Light</vt:lpstr>
      <vt:lpstr>Office 테마</vt:lpstr>
      <vt:lpstr>파이썬 설치 1주차_02</vt:lpstr>
      <vt:lpstr>학습목표</vt:lpstr>
      <vt:lpstr>Python.org</vt:lpstr>
      <vt:lpstr>Python.org 제공 자료</vt:lpstr>
      <vt:lpstr>Windows, 설치 과정(1/7)</vt:lpstr>
      <vt:lpstr>Windows, 설치 과정 (2/7)</vt:lpstr>
      <vt:lpstr>Windows, 설치 과정 (3/7)</vt:lpstr>
      <vt:lpstr>Windows, 설치 과정 (4/7)</vt:lpstr>
      <vt:lpstr>Windows, 설치 과정 (5/7)</vt:lpstr>
      <vt:lpstr>Windows, 설치 과정 (6/7)</vt:lpstr>
      <vt:lpstr>Windows, 설치 과정 (7/7)</vt:lpstr>
      <vt:lpstr>Mac OS, 설치 과정 (1/7)</vt:lpstr>
      <vt:lpstr>Mac OS, 설치 과정 (3/7)</vt:lpstr>
      <vt:lpstr>Mac OS, 설치 과정 (4/7)</vt:lpstr>
      <vt:lpstr>Mac OS, 설치 과정 (5/7)</vt:lpstr>
      <vt:lpstr>Mac OS, 설치 과정 (6/7)</vt:lpstr>
      <vt:lpstr>Mac OS, 설치 과정 (7/7)</vt:lpstr>
      <vt:lpstr>Windows, 실행해 보기</vt:lpstr>
      <vt:lpstr>실행해 보기, IDLE</vt:lpstr>
      <vt:lpstr>IDLE </vt:lpstr>
      <vt:lpstr>IDLE실행 – 상호작용 방식</vt:lpstr>
      <vt:lpstr>IDLE실행 – 스크립트 방식(1/3)</vt:lpstr>
      <vt:lpstr>IDLE실행 – 스크립트 방식(2/3)</vt:lpstr>
      <vt:lpstr>IDLE실행 – 스크립트 방식(3/3)</vt:lpstr>
      <vt:lpstr>사용 예제 (Text)</vt:lpstr>
      <vt:lpstr>사용 예제 (move)</vt:lpstr>
      <vt:lpstr>사용 예제 (draw)</vt:lpstr>
      <vt:lpstr>사용 예제 (web)</vt:lpstr>
      <vt:lpstr>사용 예제 (file Input Output)</vt:lpstr>
      <vt:lpstr>강의 요약</vt:lpstr>
      <vt:lpstr>사지 선다 </vt:lpstr>
      <vt:lpstr>사지 선다 답안 </vt:lpstr>
      <vt:lpstr>사지 선다 </vt:lpstr>
      <vt:lpstr>사지 선다 답안 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파이썬 소개와 설치</dc:title>
  <dc:creator>이광현</dc:creator>
  <cp:lastModifiedBy>Windows 사용자</cp:lastModifiedBy>
  <cp:revision>364</cp:revision>
  <dcterms:created xsi:type="dcterms:W3CDTF">2015-11-07T02:06:58Z</dcterms:created>
  <dcterms:modified xsi:type="dcterms:W3CDTF">2020-02-26T06:43:55Z</dcterms:modified>
</cp:coreProperties>
</file>